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9"/>
  </p:notesMasterIdLst>
  <p:sldIdLst>
    <p:sldId id="257" r:id="rId2"/>
    <p:sldId id="261" r:id="rId3"/>
    <p:sldId id="258" r:id="rId4"/>
    <p:sldId id="262" r:id="rId5"/>
    <p:sldId id="259" r:id="rId6"/>
    <p:sldId id="264" r:id="rId7"/>
    <p:sldId id="272" r:id="rId8"/>
    <p:sldId id="265" r:id="rId9"/>
    <p:sldId id="273" r:id="rId10"/>
    <p:sldId id="274" r:id="rId11"/>
    <p:sldId id="281" r:id="rId12"/>
    <p:sldId id="284" r:id="rId13"/>
    <p:sldId id="285" r:id="rId14"/>
    <p:sldId id="286" r:id="rId15"/>
    <p:sldId id="269" r:id="rId16"/>
    <p:sldId id="266" r:id="rId17"/>
    <p:sldId id="287" r:id="rId18"/>
    <p:sldId id="267" r:id="rId19"/>
    <p:sldId id="268" r:id="rId20"/>
    <p:sldId id="263" r:id="rId21"/>
    <p:sldId id="271" r:id="rId22"/>
    <p:sldId id="260" r:id="rId23"/>
    <p:sldId id="275" r:id="rId24"/>
    <p:sldId id="276" r:id="rId25"/>
    <p:sldId id="277" r:id="rId26"/>
    <p:sldId id="278"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55" autoAdjust="0"/>
  </p:normalViewPr>
  <p:slideViewPr>
    <p:cSldViewPr snapToGrid="0" showGuides="1">
      <p:cViewPr varScale="1">
        <p:scale>
          <a:sx n="81" d="100"/>
          <a:sy n="81" d="100"/>
        </p:scale>
        <p:origin x="120" y="2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7AF59-2FDB-450F-B649-978096271BD3}" type="datetimeFigureOut">
              <a:rPr lang="en-US" smtClean="0"/>
              <a:t>9/6/2022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CDD9B-69D8-46FB-98C8-F1B4A8FE2081}"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&lt;intro&gt;</a:t>
            </a:r>
          </a:p>
        </p:txBody>
      </p:sp>
      <p:sp>
        <p:nvSpPr>
          <p:cNvPr id="4" name="Slide Number Placeholder 3"/>
          <p:cNvSpPr>
            <a:spLocks noGrp="1"/>
          </p:cNvSpPr>
          <p:nvPr>
            <p:ph type="sldNum" sz="quarter" idx="5"/>
          </p:nvPr>
        </p:nvSpPr>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nonlinear relationships were expected, and given the characteristics of BAI, a generalized additive model with a log-link and gamma distribution was used to determine a growth relationship. </a:t>
            </a:r>
          </a:p>
          <a:p>
            <a:pPr marL="228600" indent="-228600">
              <a:buAutoNum type="arabicPeriod"/>
            </a:pPr>
            <a:r>
              <a:rPr lang="en-US" dirty="0"/>
              <a:t>Since experimental design of the PGP data contains measurements on the same trees in the same plots within the same stands over time, random effects were considered. </a:t>
            </a:r>
          </a:p>
          <a:p>
            <a:pPr marL="228600" indent="-228600">
              <a:buAutoNum type="arabicPeriod"/>
            </a:pPr>
            <a:r>
              <a:rPr lang="en-US" dirty="0"/>
              <a:t>Ultimately a random intercept was assigned to each individual tree to account for dependence among data points.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10</a:t>
            </a:fld>
            <a:endParaRPr lang="en-US"/>
          </a:p>
        </p:txBody>
      </p:sp>
    </p:spTree>
    <p:extLst>
      <p:ext uri="{BB962C8B-B14F-4D97-AF65-F5344CB8AC3E}">
        <p14:creationId xmlns:p14="http://schemas.microsoft.com/office/powerpoint/2010/main" val="204601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This order follows that of previous works (see Wykoff 1990 and </a:t>
            </a:r>
            <a:r>
              <a:rPr lang="en-US" dirty="0" err="1"/>
              <a:t>Monserud</a:t>
            </a:r>
            <a:r>
              <a:rPr lang="en-US" dirty="0"/>
              <a:t> and </a:t>
            </a:r>
            <a:r>
              <a:rPr lang="en-US" dirty="0" err="1"/>
              <a:t>Sterba</a:t>
            </a:r>
            <a:r>
              <a:rPr lang="en-US" dirty="0"/>
              <a:t> 1996)</a:t>
            </a:r>
          </a:p>
          <a:p>
            <a:pPr marL="228600" indent="-228600">
              <a:buAutoNum type="arabicPeriod"/>
            </a:pPr>
            <a:endParaRPr lang="en-US" dirty="0"/>
          </a:p>
          <a:p>
            <a:pPr marL="228600" indent="-228600">
              <a:buAutoNum type="arabicPeriod"/>
            </a:pPr>
            <a:r>
              <a:rPr lang="en-US" dirty="0"/>
              <a:t>DBH and tree basal area were compared, where DBH was selected to be included in the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11</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Next the ratio of tree diameter to plot quadratic mean diameter, basal area larger than the subject tree, crown ratio, plot basal area per hectare (BAH), and plot trees per hectare. </a:t>
            </a:r>
          </a:p>
          <a:p>
            <a:pPr marL="228600" indent="-228600">
              <a:buAutoNum type="arabicPeriod"/>
            </a:pPr>
            <a:r>
              <a:rPr lang="en-US" dirty="0"/>
              <a:t>We thought it was important to include competition variables that both described an individual tree’s competitive position compared to other trees as well as the overall competitive environment that a tree is growing within. </a:t>
            </a:r>
          </a:p>
          <a:p>
            <a:pPr marL="228600" indent="-228600">
              <a:buAutoNum type="arabicPeriod"/>
            </a:pPr>
            <a:r>
              <a:rPr lang="en-US" dirty="0"/>
              <a:t>BAL and crown ratio were selected for the former, and BAH was selected for the latter. </a:t>
            </a:r>
          </a:p>
        </p:txBody>
      </p:sp>
      <p:sp>
        <p:nvSpPr>
          <p:cNvPr id="4" name="Slide Number Placeholder 3"/>
          <p:cNvSpPr>
            <a:spLocks noGrp="1"/>
          </p:cNvSpPr>
          <p:nvPr>
            <p:ph type="sldNum" sz="quarter" idx="5"/>
          </p:nvPr>
        </p:nvSpPr>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Site productivity variables considered are shown on the right. </a:t>
            </a:r>
          </a:p>
          <a:p>
            <a:pPr marL="228600" indent="-228600">
              <a:buAutoNum type="arabicPeriod"/>
            </a:pPr>
            <a:r>
              <a:rPr lang="en-US" dirty="0"/>
              <a:t>Ultimately aspect was selected</a:t>
            </a:r>
          </a:p>
        </p:txBody>
      </p:sp>
      <p:sp>
        <p:nvSpPr>
          <p:cNvPr id="4" name="Slide Number Placeholder 3"/>
          <p:cNvSpPr>
            <a:spLocks noGrp="1"/>
          </p:cNvSpPr>
          <p:nvPr>
            <p:ph type="sldNum" sz="quarter" idx="5"/>
          </p:nvPr>
        </p:nvSpPr>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On the left are the partial response of BAI (on the y-axis) to each term in the model. They are shown on the log-link scale, which is why they are centered about zero. They’re functional shapes can easily be compared to previous models on this scale since those models have used a similar scale. </a:t>
            </a:r>
          </a:p>
          <a:p>
            <a:pPr marL="228600" indent="-228600">
              <a:buAutoNum type="arabicPeriod"/>
            </a:pPr>
            <a:endParaRPr lang="en-US" dirty="0"/>
          </a:p>
          <a:p>
            <a:pPr marL="228600" indent="-228600">
              <a:buAutoNum type="arabicPeriod"/>
            </a:pPr>
            <a:r>
              <a:rPr lang="en-US" dirty="0"/>
              <a:t>DBH and crown ratio have positive associations with BAI, DBH being nonlinear, and crown ratio being near-linear on the log-scale. </a:t>
            </a:r>
          </a:p>
          <a:p>
            <a:pPr marL="228600" indent="-228600">
              <a:buAutoNum type="arabicPeriod"/>
            </a:pPr>
            <a:r>
              <a:rPr lang="en-US" dirty="0"/>
              <a:t>BAL and BAH had negative associations with BAI, where BAL doesn’t appear relevant until values higher than 0.8. </a:t>
            </a:r>
          </a:p>
          <a:p>
            <a:pPr marL="228600" indent="-228600">
              <a:buAutoNum type="arabicPeriod"/>
            </a:pPr>
            <a:endParaRPr lang="en-US" dirty="0"/>
          </a:p>
          <a:p>
            <a:pPr marL="228600" indent="-228600">
              <a:buAutoNum type="arabicPeriod"/>
            </a:pPr>
            <a:r>
              <a:rPr lang="en-US" dirty="0"/>
              <a:t>Larch growing on northern aspects in this data set were associated with higher growth, and southern was negative, although, there wasn’t much south-aspect data. There was higher growth on north-northwest aspects. </a:t>
            </a:r>
          </a:p>
          <a:p>
            <a:pPr marL="228600" indent="-228600">
              <a:buAutoNum type="arabicPeriod"/>
            </a:pPr>
            <a:endParaRPr lang="en-US" dirty="0"/>
          </a:p>
          <a:p>
            <a:pPr marL="228600" indent="-228600">
              <a:buAutoNum type="arabicPeriod"/>
            </a:pPr>
            <a:r>
              <a:rPr lang="en-US" dirty="0"/>
              <a:t>Overall, DBH, crown ratio, and BAH all held functional relationships that are similar to those identified by previous works. </a:t>
            </a:r>
          </a:p>
          <a:p>
            <a:pPr marL="228600" indent="-228600">
              <a:buAutoNum type="arabicPeriod"/>
            </a:pPr>
            <a:r>
              <a:rPr lang="en-US" dirty="0"/>
              <a:t>BAL was different, although the way it was quantified here was different, so it’s hard to say how it compares. </a:t>
            </a:r>
          </a:p>
        </p:txBody>
      </p:sp>
      <p:sp>
        <p:nvSpPr>
          <p:cNvPr id="4" name="Slide Number Placeholder 3"/>
          <p:cNvSpPr>
            <a:spLocks noGrp="1"/>
          </p:cNvSpPr>
          <p:nvPr>
            <p:ph type="sldNum" sz="quarter" idx="5"/>
          </p:nvPr>
        </p:nvSpPr>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p:txBody>
          <a:bodyPr/>
          <a:lstStyle/>
          <a:p>
            <a:fld id="{3AFD3059-CD34-41ED-8EDF-DA40E6348FB4}" type="slidenum">
              <a:rPr lang="en-US" smtClean="0"/>
              <a:t>15</a:t>
            </a:fld>
            <a:endParaRPr lang="en-US"/>
          </a:p>
        </p:txBody>
      </p:sp>
    </p:spTree>
    <p:extLst>
      <p:ext uri="{BB962C8B-B14F-4D97-AF65-F5344CB8AC3E}">
        <p14:creationId xmlns:p14="http://schemas.microsoft.com/office/powerpoint/2010/main" val="1523617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p:txBody>
          <a:bodyPr/>
          <a:lstStyle/>
          <a:p>
            <a:fld id="{3AFD3059-CD34-41ED-8EDF-DA40E6348FB4}" type="slidenum">
              <a:rPr lang="en-US" smtClean="0"/>
              <a:t>17</a:t>
            </a:fld>
            <a:endParaRPr lang="en-US"/>
          </a:p>
        </p:txBody>
      </p:sp>
    </p:spTree>
    <p:extLst>
      <p:ext uri="{BB962C8B-B14F-4D97-AF65-F5344CB8AC3E}">
        <p14:creationId xmlns:p14="http://schemas.microsoft.com/office/powerpoint/2010/main" val="366237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figure on the right is a histogram of western larch diameter at breast height (or DBH), where observations are color-coded by tree crown class. </a:t>
            </a:r>
          </a:p>
          <a:p>
            <a:pPr marL="685800" lvl="1" indent="-228600">
              <a:buAutoNum type="arabicPeriod"/>
            </a:pPr>
            <a:r>
              <a:rPr lang="en-US" dirty="0"/>
              <a:t>As you can see, tree size varied in DBH between 0 and 60 cm. and most observations were of Co-dominant trees (shown in green), and the least observations were of overtopped trees (shown by the very small purple bins), with a handful of observations of dominant and intermediate trees, shown by red and blue, respectively. </a:t>
            </a:r>
          </a:p>
          <a:p>
            <a:pPr marL="1143000" lvl="2" indent="-228600">
              <a:buAutoNum type="arabicPeriod"/>
            </a:pPr>
            <a:r>
              <a:rPr lang="en-US" dirty="0"/>
              <a:t>Since western larch is in</a:t>
            </a:r>
          </a:p>
          <a:p>
            <a:pPr marL="1143000" lvl="2" indent="-228600">
              <a:buAutoNum type="arabicPeriod"/>
            </a:pPr>
            <a:endParaRPr lang="en-US" dirty="0"/>
          </a:p>
          <a:p>
            <a:pPr marL="1143000" lvl="2" indent="-228600">
              <a:buAutoNum type="arabicPeriod"/>
            </a:pPr>
            <a:r>
              <a:rPr lang="en-US" dirty="0"/>
              <a:t>tolerant of shade and considered a pioneer species, it isn’t too surprising that it holds a relatively dominant position in communities that it grows in. </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total, the model was informed by around sixty-eight-hundred growth increments, which were recorded on about twenty-four-hundred individual larch trees. </a:t>
            </a:r>
          </a:p>
          <a:p>
            <a:pPr marL="1143000" lvl="2"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is a very brief summary of findings to consider as we move forward:</a:t>
            </a:r>
          </a:p>
          <a:p>
            <a:pPr marL="0" indent="0">
              <a:buNone/>
            </a:pPr>
            <a:endParaRPr lang="en-US" dirty="0"/>
          </a:p>
          <a:p>
            <a:pPr marL="228600" indent="-228600">
              <a:buAutoNum type="arabicPeriod"/>
            </a:pPr>
            <a:r>
              <a:rPr lang="en-US" dirty="0"/>
              <a:t>First, after accounting for size, competition, density, and site influences, there was a minor effect of composition on western larch growth</a:t>
            </a:r>
          </a:p>
          <a:p>
            <a:pPr marL="228600" indent="-228600">
              <a:buAutoNum type="arabicPeriod"/>
            </a:pPr>
            <a:r>
              <a:rPr lang="en-US" dirty="0"/>
              <a:t>I used two different metrics to capture a community species composition effect – one was a relative abundance weighted by species identity; the other was a relative abundance weighted by shade-tolerance. I’ll describe these a bit more later on. </a:t>
            </a:r>
          </a:p>
          <a:p>
            <a:pPr marL="685800" lvl="1" indent="-228600">
              <a:buAutoNum type="arabicPeriod"/>
            </a:pPr>
            <a:r>
              <a:rPr lang="en-US" dirty="0"/>
              <a:t>Both metrics used expressed a similar minor impact on western larch growth</a:t>
            </a:r>
          </a:p>
          <a:p>
            <a:pPr marL="685800" lvl="1" indent="-228600">
              <a:buAutoNum type="arabicPeriod"/>
            </a:pPr>
            <a:r>
              <a:rPr lang="en-US" dirty="0"/>
              <a:t>As mixture decreased, the effect that it had on growth also decreased, </a:t>
            </a:r>
          </a:p>
          <a:p>
            <a:pPr marL="1143000" lvl="2" indent="-228600">
              <a:buAutoNum type="arabicPeriod"/>
            </a:pPr>
            <a:r>
              <a:rPr lang="en-US" dirty="0"/>
              <a:t>in other words, the growth of larch was impacted more when it was growing in more diverse communities. </a:t>
            </a:r>
          </a:p>
          <a:p>
            <a:pPr marL="0" lvl="0" indent="0">
              <a:buNone/>
            </a:pPr>
            <a:endParaRPr lang="en-US" dirty="0"/>
          </a:p>
          <a:p>
            <a:pPr marL="0" lvl="0" indent="0">
              <a:buNone/>
            </a:pPr>
            <a:r>
              <a:rPr lang="en-US" dirty="0"/>
              <a:t>With these things in mind, I’ll show you how I got to these findings. </a:t>
            </a:r>
          </a:p>
        </p:txBody>
      </p:sp>
      <p:sp>
        <p:nvSpPr>
          <p:cNvPr id="4" name="Slide Number Placeholder 3"/>
          <p:cNvSpPr>
            <a:spLocks noGrp="1"/>
          </p:cNvSpPr>
          <p:nvPr>
            <p:ph type="sldNum" sz="quarter" idx="5"/>
          </p:nvPr>
        </p:nvSpPr>
        <p:spPr/>
        <p:txBody>
          <a:bodyPr/>
          <a:lstStyle/>
          <a:p>
            <a:fld id="{3AFD3059-CD34-41ED-8EDF-DA40E6348FB4}" type="slidenum">
              <a:rPr lang="en-US" smtClean="0"/>
              <a:t>22</a:t>
            </a:fld>
            <a:endParaRPr lang="en-US"/>
          </a:p>
        </p:txBody>
      </p:sp>
    </p:spTree>
    <p:extLst>
      <p:ext uri="{BB962C8B-B14F-4D97-AF65-F5344CB8AC3E}">
        <p14:creationId xmlns:p14="http://schemas.microsoft.com/office/powerpoint/2010/main" val="952518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23</a:t>
            </a:fld>
            <a:endParaRPr lang="en-US"/>
          </a:p>
        </p:txBody>
      </p:sp>
    </p:spTree>
    <p:extLst>
      <p:ext uri="{BB962C8B-B14F-4D97-AF65-F5344CB8AC3E}">
        <p14:creationId xmlns:p14="http://schemas.microsoft.com/office/powerpoint/2010/main" val="239652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(Larix occidentalis) is a deciduous conifer that grows exclusively within the inland northwestern region of North America. It is akin to Larix laricina, or eastern larch, however unlike its eastern counterpart, western larch holds considerable timber value. It generally grows tall and straight and can grow to large diameters with heights well over 100 feet. its lumber is mixed with that of </a:t>
            </a:r>
            <a:r>
              <a:rPr lang="en-US" dirty="0" err="1"/>
              <a:t>douglas</a:t>
            </a:r>
            <a:r>
              <a:rPr lang="en-US" dirty="0"/>
              <a:t>-fir.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at various elevations, spanning across subalpine environments.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a:t>
            </a:fld>
            <a:endParaRPr lang="en-US"/>
          </a:p>
        </p:txBody>
      </p:sp>
    </p:spTree>
    <p:extLst>
      <p:ext uri="{BB962C8B-B14F-4D97-AF65-F5344CB8AC3E}">
        <p14:creationId xmlns:p14="http://schemas.microsoft.com/office/powerpoint/2010/main" val="297443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24</a:t>
            </a:fld>
            <a:endParaRPr lang="en-US"/>
          </a:p>
        </p:txBody>
      </p:sp>
    </p:spTree>
    <p:extLst>
      <p:ext uri="{BB962C8B-B14F-4D97-AF65-F5344CB8AC3E}">
        <p14:creationId xmlns:p14="http://schemas.microsoft.com/office/powerpoint/2010/main" val="3672593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25</a:t>
            </a:fld>
            <a:endParaRPr lang="en-US"/>
          </a:p>
        </p:txBody>
      </p:sp>
    </p:spTree>
    <p:extLst>
      <p:ext uri="{BB962C8B-B14F-4D97-AF65-F5344CB8AC3E}">
        <p14:creationId xmlns:p14="http://schemas.microsoft.com/office/powerpoint/2010/main" val="3655263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26</a:t>
            </a:fld>
            <a:endParaRPr lang="en-US"/>
          </a:p>
        </p:txBody>
      </p:sp>
    </p:spTree>
    <p:extLst>
      <p:ext uri="{BB962C8B-B14F-4D97-AF65-F5344CB8AC3E}">
        <p14:creationId xmlns:p14="http://schemas.microsoft.com/office/powerpoint/2010/main" val="2801350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test if species-mixing impacts larch growth, I’m performing a model-driven analysis using Generalized Additive Models (or GAMs), where I use the PGP data to estimate basal area increment of larch and evaluate the effects of different predictors. </a:t>
            </a:r>
          </a:p>
          <a:p>
            <a:pPr marL="628650" lvl="1" indent="-171450">
              <a:buFontTx/>
              <a:buChar char="-"/>
            </a:pPr>
            <a:r>
              <a:rPr lang="en-US" dirty="0"/>
              <a:t>I’m using GAMs because they allow for flexibility in the model fitting process by representing non-linear relationships with smooth functions, allow the data to determine the shape of the functional relationship, and they lack the assumption/structure that traditional linear modeling approaches require. </a:t>
            </a:r>
          </a:p>
          <a:p>
            <a:pPr marL="171450" indent="-171450">
              <a:buFontTx/>
              <a:buChar char="-"/>
            </a:pPr>
            <a:r>
              <a:rPr lang="en-US" dirty="0"/>
              <a:t>This approach is more or less inspired by a combination of the works of </a:t>
            </a:r>
            <a:r>
              <a:rPr lang="en-US" dirty="0" err="1"/>
              <a:t>Vospernik</a:t>
            </a:r>
            <a:r>
              <a:rPr lang="en-US" dirty="0"/>
              <a:t> 2020, Wykoff 1990, and </a:t>
            </a:r>
            <a:r>
              <a:rPr lang="en-US" dirty="0" err="1"/>
              <a:t>Monserud</a:t>
            </a:r>
            <a:r>
              <a:rPr lang="en-US" dirty="0"/>
              <a:t> &amp; </a:t>
            </a:r>
            <a:r>
              <a:rPr lang="en-US" dirty="0" err="1"/>
              <a:t>Sterba</a:t>
            </a:r>
            <a:r>
              <a:rPr lang="en-US" dirty="0"/>
              <a:t> 1996</a:t>
            </a:r>
          </a:p>
          <a:p>
            <a:pPr marL="171450" indent="-171450">
              <a:buFontTx/>
              <a:buChar char="-"/>
            </a:pPr>
            <a:r>
              <a:rPr lang="en-US" dirty="0"/>
              <a:t>Since the PGP data contain lots of variables that have already been used to estimate BAI, such as in the diameter increment model applied by FVS, it’s important that I make use of variables that we already know account for variability in BAI. </a:t>
            </a:r>
          </a:p>
          <a:p>
            <a:pPr marL="171450" indent="-171450">
              <a:buFontTx/>
              <a:buChar char="-"/>
            </a:pPr>
            <a:r>
              <a:rPr lang="en-US" dirty="0"/>
              <a:t>To do that, I’m setting up a base-model with such variables, so that I can have a foundation upon which I can apply a variable that represents a species-mixing effect</a:t>
            </a:r>
          </a:p>
          <a:p>
            <a:pPr marL="171450" indent="-171450">
              <a:buFontTx/>
              <a:buChar char="-"/>
            </a:pPr>
            <a:r>
              <a:rPr lang="en-US" dirty="0"/>
              <a:t>I’m doing this in an iterative manner, where I’ve grouped variables together by similarity, and then use RMSE and other metrics to compare models with one another</a:t>
            </a:r>
          </a:p>
          <a:p>
            <a:pPr marL="628650" lvl="1" indent="-171450">
              <a:buFontTx/>
              <a:buChar char="-"/>
            </a:pPr>
            <a:r>
              <a:rPr lang="en-US" dirty="0"/>
              <a:t>For example, variables that account for tree size are grouped, variables describing site conditions are grouped together, and variables describing competition and density are grouped together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Anyways, If you didn’t follow that, don’t worry - I’ll give more details of this model selection process in the following slides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Nope</a:t>
            </a:r>
          </a:p>
          <a:p>
            <a:pPr marL="628650" lvl="1" indent="-171450">
              <a:buFontTx/>
              <a:buChar char="-"/>
            </a:pPr>
            <a:r>
              <a:rPr lang="en-US" dirty="0"/>
              <a:t>I’m using RMSE because 1. it measures model accuracy in the same units described – so everything I compare will be compared in square inches or square cm’s per year (which is what BAI is measured in). And 2. because it can be used to penalize a model by accounting for it’s complexity, which is important since I’m dealing with more than a few predictor variables. Further, I can also use RMSE as a measure of model accuracy when I validate my model with an </a:t>
            </a:r>
            <a:r>
              <a:rPr lang="en-US" dirty="0" err="1"/>
              <a:t>indepent</a:t>
            </a:r>
            <a:r>
              <a:rPr lang="en-US" dirty="0"/>
              <a:t>-withheld data set, and be able to compare the error there, relative to the RMSE I saw during the fitting process.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27</a:t>
            </a:fld>
            <a:endParaRPr lang="en-US"/>
          </a:p>
        </p:txBody>
      </p:sp>
    </p:spTree>
    <p:extLst>
      <p:ext uri="{BB962C8B-B14F-4D97-AF65-F5344CB8AC3E}">
        <p14:creationId xmlns:p14="http://schemas.microsoft.com/office/powerpoint/2010/main" val="3243293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each of these photos, larch is revealed by a golden-yellow color. It naturally occurs across a range of forest species community compositions: sometimes as a minor component of a forest like in the left photo, all the way to pure stands, like in the photo on the right. </a:t>
            </a:r>
          </a:p>
          <a:p>
            <a:pPr marL="228600" indent="-228600">
              <a:buAutoNum type="arabicPeriod"/>
            </a:pPr>
            <a:r>
              <a:rPr lang="en-US" dirty="0"/>
              <a:t>Recent research has shown that forest species composition, or species-mixing, can impact the growth of trees and stand yield, but until now, no such research has evaluated the impacts of species composition on the growth of western larch. </a:t>
            </a:r>
          </a:p>
          <a:p>
            <a:pPr marL="228600" indent="-228600">
              <a:buAutoNum type="arabicPeriod"/>
            </a:pPr>
            <a:r>
              <a:rPr lang="en-US" dirty="0"/>
              <a:t>Various models, such as those in FVS, have characterized how western larch grows, however, these models don’t explicitly account for species-mixing impacts. </a:t>
            </a:r>
          </a:p>
        </p:txBody>
      </p:sp>
      <p:sp>
        <p:nvSpPr>
          <p:cNvPr id="4" name="Slide Number Placeholder 3"/>
          <p:cNvSpPr>
            <a:spLocks noGrp="1"/>
          </p:cNvSpPr>
          <p:nvPr>
            <p:ph type="sldNum" sz="quarter" idx="5"/>
          </p:nvPr>
        </p:nvSpPr>
        <p:spPr/>
        <p:txBody>
          <a:bodyPr/>
          <a:lstStyle/>
          <a:p>
            <a:fld id="{3AFD3059-CD34-41ED-8EDF-DA40E6348FB4}" type="slidenum">
              <a:rPr lang="en-US" smtClean="0"/>
              <a:t>3</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questions were:</a:t>
            </a:r>
          </a:p>
          <a:p>
            <a:endParaRPr lang="en-US" dirty="0"/>
          </a:p>
          <a:p>
            <a:r>
              <a:rPr lang="en-US" dirty="0"/>
              <a:t>How does community composition impact the growth of western larch once all other influencing factors are accounted for?</a:t>
            </a:r>
          </a:p>
          <a:p>
            <a:endParaRPr lang="en-US" dirty="0"/>
          </a:p>
          <a:p>
            <a:r>
              <a:rPr lang="en-US" dirty="0"/>
              <a:t>And </a:t>
            </a:r>
          </a:p>
          <a:p>
            <a:endParaRPr lang="en-US" dirty="0"/>
          </a:p>
          <a:p>
            <a:r>
              <a:rPr lang="en-US" dirty="0"/>
              <a:t>How can the effects of species-mixing on growth best be captured within an empirical individual-tree growth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4</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associated objectives were then to</a:t>
            </a:r>
          </a:p>
          <a:p>
            <a:pPr marL="685800" lvl="1" indent="-228600">
              <a:buAutoNum type="arabicPeriod"/>
            </a:pPr>
            <a:r>
              <a:rPr lang="en-US" dirty="0"/>
              <a:t>Identify a growth model without species-mixing information </a:t>
            </a:r>
          </a:p>
          <a:p>
            <a:pPr marL="1143000" lvl="2" indent="-228600">
              <a:buAutoNum type="arabicPeriod"/>
            </a:pPr>
            <a:r>
              <a:rPr lang="en-US" dirty="0"/>
              <a:t>This model would then be used as a basis for subsequent analyses</a:t>
            </a:r>
          </a:p>
          <a:p>
            <a:pPr marL="685800" lvl="1" indent="-228600" algn="l">
              <a:buAutoNum type="arabicPeriod"/>
            </a:pPr>
            <a:r>
              <a:rPr lang="en-US" dirty="0"/>
              <a:t>Identify differences in the growth relationship of western larch in mixed-species communities compared to those of western larch growing in ‘pure larch’ conditions. </a:t>
            </a:r>
          </a:p>
          <a:p>
            <a:pPr marL="685800" lvl="1" indent="-228600" algn="l">
              <a:buAutoNum type="arabicPeriod"/>
            </a:pPr>
            <a:r>
              <a:rPr lang="en-US" dirty="0"/>
              <a:t>And then to compare different generalizable species-mixing variables</a:t>
            </a:r>
          </a:p>
        </p:txBody>
      </p:sp>
      <p:sp>
        <p:nvSpPr>
          <p:cNvPr id="4" name="Slide Number Placeholder 3"/>
          <p:cNvSpPr>
            <a:spLocks noGrp="1"/>
          </p:cNvSpPr>
          <p:nvPr>
            <p:ph type="sldNum" sz="quarter" idx="5"/>
          </p:nvPr>
        </p:nvSpPr>
        <p:spPr/>
        <p:txBody>
          <a:bodyPr/>
          <a:lstStyle/>
          <a:p>
            <a:fld id="{3AFD3059-CD34-41ED-8EDF-DA40E6348FB4}" type="slidenum">
              <a:rPr lang="en-US" smtClean="0"/>
              <a:t>5</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 models were informed by a long-term data set which consists of repeat measurements on trees within 18 forest stands in northwestern Montana.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map here shows the rough locations of study areas used, where each dot represents a stand.  Site conditions like slope, aspect, and elevation were variable across stands in the data set. </a:t>
            </a:r>
          </a:p>
          <a:p>
            <a:pPr marL="228600" indent="-228600">
              <a:buAutoNum type="arabicPeriod"/>
            </a:pPr>
            <a:r>
              <a:rPr lang="en-US" dirty="0"/>
              <a:t>These data are part of a larger network of permanent growth plots (or PGP’s) that were installed in the 1980’s to monitor tree growth in response to thinning. </a:t>
            </a:r>
          </a:p>
          <a:p>
            <a:pPr marL="228600" indent="-228600">
              <a:buAutoNum type="arabicPeriod"/>
            </a:pPr>
            <a:r>
              <a:rPr lang="en-US" dirty="0"/>
              <a:t>Given this, each stand contained 4 plot clusters, 3 were treated with thinning (precommercial thinning) and 1 was left un-thinned as a control. </a:t>
            </a:r>
          </a:p>
          <a:p>
            <a:pPr marL="228600" indent="-228600">
              <a:buAutoNum type="arabicPeriod"/>
            </a:pPr>
            <a:r>
              <a:rPr lang="en-US" dirty="0"/>
              <a:t>Trees within plots were tagged and measured about 40 years ago, and subsequent remeasurements on the same trees (and new trees) were taken at varying increments of time since then. </a:t>
            </a:r>
          </a:p>
          <a:p>
            <a:pPr marL="228600" indent="-228600">
              <a:buAutoNum type="arabicPeriod"/>
            </a:pPr>
            <a:r>
              <a:rPr lang="en-US" dirty="0"/>
              <a:t>In 2021 I led a crew of 3 to conduct re-measurements on these 18 stands. We chose to re-measure these stands because they had a high presence of western larch data in them. </a:t>
            </a:r>
          </a:p>
          <a:p>
            <a:pPr marL="228600" indent="-228600">
              <a:buAutoNum type="arabicPeriod"/>
            </a:pPr>
            <a:r>
              <a:rPr lang="en-US" dirty="0"/>
              <a:t>The photo on the right shows the center of a control plot that is nearly pure western larch. </a:t>
            </a:r>
          </a:p>
          <a:p>
            <a:pPr marL="228600" indent="-228600">
              <a:buAutoNum type="arabicPeriod"/>
            </a:pPr>
            <a:r>
              <a:rPr lang="en-US" dirty="0"/>
              <a:t>Various attributes were collected on trees, including DBH, height, crown class, crown ratio, tree biotic and abiotic damage, and other info. </a:t>
            </a:r>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3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I’ll start by showing you how each objective was accomplished. </a:t>
            </a:r>
          </a:p>
          <a:p>
            <a:pPr marL="228600" indent="-228600">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p:txBody>
          <a:bodyPr/>
          <a:lstStyle/>
          <a:p>
            <a:fld id="{3AFD3059-CD34-41ED-8EDF-DA40E6348FB4}" type="slidenum">
              <a:rPr lang="en-US" smtClean="0"/>
              <a:t>7</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the annual change of a tree’s stem area per year. This measure was annualized because of the varying periods in which trees were measured. </a:t>
            </a:r>
          </a:p>
          <a:p>
            <a:pPr marL="228600" indent="-228600">
              <a:buAutoNum type="arabicPeriod"/>
            </a:pPr>
            <a:r>
              <a:rPr lang="en-US" dirty="0"/>
              <a:t>The figure at the bottom shows the distribution of western larch BAI in the PGP data. Note: it’s not a normal distribution. </a:t>
            </a:r>
          </a:p>
        </p:txBody>
      </p:sp>
      <p:sp>
        <p:nvSpPr>
          <p:cNvPr id="4" name="Slide Number Placeholder 3"/>
          <p:cNvSpPr>
            <a:spLocks noGrp="1"/>
          </p:cNvSpPr>
          <p:nvPr>
            <p:ph type="sldNum" sz="quarter" idx="5"/>
          </p:nvPr>
        </p:nvSpPr>
        <p:spPr/>
        <p:txBody>
          <a:bodyPr/>
          <a:lstStyle/>
          <a:p>
            <a:fld id="{879CDD9B-69D8-46FB-98C8-F1B4A8FE2081}" type="slidenum">
              <a:rPr lang="en-US" smtClean="0"/>
              <a:t>8</a:t>
            </a:fld>
            <a:endParaRPr lang="en-US"/>
          </a:p>
        </p:txBody>
      </p:sp>
    </p:spTree>
    <p:extLst>
      <p:ext uri="{BB962C8B-B14F-4D97-AF65-F5344CB8AC3E}">
        <p14:creationId xmlns:p14="http://schemas.microsoft.com/office/powerpoint/2010/main" val="4167019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models like FVS, tree growth is estimated from variables that describe tree size, competition, and site productivity. </a:t>
            </a:r>
          </a:p>
          <a:p>
            <a:pPr marL="228600" indent="-228600">
              <a:buAutoNum type="arabicPeriod"/>
            </a:pPr>
            <a:r>
              <a:rPr lang="en-US" dirty="0"/>
              <a:t>Models like this use nonlinear relationships to characterize growth from these variables. </a:t>
            </a:r>
          </a:p>
          <a:p>
            <a:pPr marL="228600" indent="-228600">
              <a:buAutoNum type="arabicPeriod"/>
            </a:pPr>
            <a:r>
              <a:rPr lang="en-US" dirty="0"/>
              <a:t>Additionally, BAI is oftentimes log-transformed and is not equally dispersed throughout its range. </a:t>
            </a:r>
          </a:p>
          <a:p>
            <a:pPr marL="228600" indent="-228600">
              <a:buAutoNum type="arabicPeriod"/>
            </a:pPr>
            <a:endParaRPr lang="en-US" dirty="0"/>
          </a:p>
          <a:p>
            <a:pPr marL="228600" indent="-228600">
              <a:buAutoNum type="arabicPeriod"/>
            </a:pPr>
            <a:r>
              <a:rPr lang="en-US" dirty="0"/>
              <a:t>The figure at the bottom relates BAI (on the y) to DBH (on the x; a size variable). As you can see, there’s a near linear trend, but as DBH increases, BAI becomes more variable. </a:t>
            </a:r>
          </a:p>
        </p:txBody>
      </p:sp>
      <p:sp>
        <p:nvSpPr>
          <p:cNvPr id="4" name="Slide Number Placeholder 3"/>
          <p:cNvSpPr>
            <a:spLocks noGrp="1"/>
          </p:cNvSpPr>
          <p:nvPr>
            <p:ph type="sldNum" sz="quarter" idx="5"/>
          </p:nvPr>
        </p:nvSpPr>
        <p:spPr/>
        <p:txBody>
          <a:bodyPr/>
          <a:lstStyle/>
          <a:p>
            <a:fld id="{879CDD9B-69D8-46FB-98C8-F1B4A8FE2081}" type="slidenum">
              <a:rPr lang="en-US" smtClean="0"/>
              <a:t>9</a:t>
            </a:fld>
            <a:endParaRPr lang="en-US"/>
          </a:p>
        </p:txBody>
      </p:sp>
    </p:spTree>
    <p:extLst>
      <p:ext uri="{BB962C8B-B14F-4D97-AF65-F5344CB8AC3E}">
        <p14:creationId xmlns:p14="http://schemas.microsoft.com/office/powerpoint/2010/main" val="1452282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9/6/2022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9/6/2022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pic>
        <p:nvPicPr>
          <p:cNvPr id="8" name="Picture 7">
            <a:extLst>
              <a:ext uri="{FF2B5EF4-FFF2-40B4-BE49-F238E27FC236}">
                <a16:creationId xmlns:a16="http://schemas.microsoft.com/office/drawing/2014/main" id="{C681068C-82C4-5DA9-06C9-E76397153CB4}"/>
              </a:ext>
            </a:extLst>
          </p:cNvPr>
          <p:cNvPicPr>
            <a:picLocks noChangeAspect="1"/>
          </p:cNvPicPr>
          <p:nvPr/>
        </p:nvPicPr>
        <p:blipFill>
          <a:blip r:embed="rId4"/>
          <a:stretch>
            <a:fillRect/>
          </a:stretch>
        </p:blipFill>
        <p:spPr>
          <a:xfrm>
            <a:off x="1511808" y="3814378"/>
            <a:ext cx="983804" cy="2320291"/>
          </a:xfrm>
          <a:prstGeom prst="rect">
            <a:avLst/>
          </a:prstGeom>
        </p:spPr>
      </p:pic>
      <p:pic>
        <p:nvPicPr>
          <p:cNvPr id="9" name="Picture 8">
            <a:extLst>
              <a:ext uri="{FF2B5EF4-FFF2-40B4-BE49-F238E27FC236}">
                <a16:creationId xmlns:a16="http://schemas.microsoft.com/office/drawing/2014/main" id="{FB441714-4473-C2E8-BF10-A75B3986BB0F}"/>
              </a:ext>
            </a:extLst>
          </p:cNvPr>
          <p:cNvPicPr>
            <a:picLocks noChangeAspect="1"/>
          </p:cNvPicPr>
          <p:nvPr/>
        </p:nvPicPr>
        <p:blipFill>
          <a:blip r:embed="rId5"/>
          <a:stretch>
            <a:fillRect/>
          </a:stretch>
        </p:blipFill>
        <p:spPr>
          <a:xfrm>
            <a:off x="2644272" y="4226883"/>
            <a:ext cx="2990560" cy="1495280"/>
          </a:xfrm>
          <a:prstGeom prst="rect">
            <a:avLst/>
          </a:prstGeom>
          <a:solidFill>
            <a:schemeClr val="tx1"/>
          </a:solidFill>
        </p:spPr>
      </p:pic>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1600200"/>
          </a:xfrm>
        </p:spPr>
        <p:txBody>
          <a:bodyPr/>
          <a:lstStyle/>
          <a:p>
            <a:r>
              <a:rPr lang="en-US" dirty="0">
                <a:solidFill>
                  <a:schemeClr val="tx2">
                    <a:lumMod val="40000"/>
                    <a:lumOff val="60000"/>
                  </a:schemeClr>
                </a:solidFill>
              </a:rPr>
              <a:t>Annual growth- Basal area increment (BAI) </a:t>
            </a:r>
          </a:p>
          <a:p>
            <a:r>
              <a:rPr lang="en-US" dirty="0">
                <a:solidFill>
                  <a:schemeClr val="tx2">
                    <a:lumMod val="40000"/>
                    <a:lumOff val="60000"/>
                  </a:schemeClr>
                </a:solidFill>
              </a:rPr>
              <a:t>Relationship with Size, Competition, and site Productivity (SCP)</a:t>
            </a:r>
          </a:p>
          <a:p>
            <a:r>
              <a:rPr lang="en-US" dirty="0"/>
              <a:t>Generalized Additive Mixed Model (GAMM) approach</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pPr/>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4169639-BA2B-40FE-A390-D37E97551657}"/>
              </a:ext>
            </a:extLst>
          </p:cNvPr>
          <p:cNvPicPr>
            <a:picLocks noChangeAspect="1"/>
          </p:cNvPicPr>
          <p:nvPr/>
        </p:nvPicPr>
        <p:blipFill>
          <a:blip r:embed="rId4"/>
          <a:stretch>
            <a:fillRect/>
          </a:stretch>
        </p:blipFill>
        <p:spPr>
          <a:xfrm>
            <a:off x="1261872" y="4064763"/>
            <a:ext cx="3930706" cy="2427477"/>
          </a:xfrm>
          <a:prstGeom prst="rect">
            <a:avLst/>
          </a:prstGeom>
        </p:spPr>
      </p:pic>
      <p:sp>
        <p:nvSpPr>
          <p:cNvPr id="8" name="Arrow: Right 7">
            <a:extLst>
              <a:ext uri="{FF2B5EF4-FFF2-40B4-BE49-F238E27FC236}">
                <a16:creationId xmlns:a16="http://schemas.microsoft.com/office/drawing/2014/main" id="{1FAFF0C5-6758-4B18-AFBA-B5A825336726}"/>
              </a:ext>
            </a:extLst>
          </p:cNvPr>
          <p:cNvSpPr/>
          <p:nvPr/>
        </p:nvSpPr>
        <p:spPr>
          <a:xfrm>
            <a:off x="5502233" y="5011306"/>
            <a:ext cx="874204" cy="534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RE</a:t>
            </a:r>
          </a:p>
        </p:txBody>
      </p:sp>
      <p:pic>
        <p:nvPicPr>
          <p:cNvPr id="9" name="Picture 8">
            <a:extLst>
              <a:ext uri="{FF2B5EF4-FFF2-40B4-BE49-F238E27FC236}">
                <a16:creationId xmlns:a16="http://schemas.microsoft.com/office/drawing/2014/main" id="{45D9A6F9-F426-4A1F-A18B-198BE3B03BFC}"/>
              </a:ext>
            </a:extLst>
          </p:cNvPr>
          <p:cNvPicPr>
            <a:picLocks noChangeAspect="1"/>
          </p:cNvPicPr>
          <p:nvPr/>
        </p:nvPicPr>
        <p:blipFill>
          <a:blip r:embed="rId5"/>
          <a:stretch>
            <a:fillRect/>
          </a:stretch>
        </p:blipFill>
        <p:spPr>
          <a:xfrm>
            <a:off x="6443731" y="4064763"/>
            <a:ext cx="3930707" cy="2427477"/>
          </a:xfrm>
          <a:prstGeom prst="rect">
            <a:avLst/>
          </a:prstGeom>
        </p:spPr>
      </p:pic>
    </p:spTree>
    <p:extLst>
      <p:ext uri="{BB962C8B-B14F-4D97-AF65-F5344CB8AC3E}">
        <p14:creationId xmlns:p14="http://schemas.microsoft.com/office/powerpoint/2010/main" val="313620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273530" cy="360804"/>
              </a:xfrm>
              <a:prstGeom prst="rect">
                <a:avLst/>
              </a:prstGeom>
              <a:noFill/>
            </p:spPr>
            <p:txBody>
              <a:bodyPr wrap="none" lIns="0" tIns="0" rIns="0" bIns="0" rtlCol="0">
                <a:spAutoFit/>
              </a:bodyPr>
              <a:lstStyle/>
              <a:p>
                <a:pPr/>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273530" cy="360804"/>
              </a:xfrm>
              <a:prstGeom prst="rect">
                <a:avLst/>
              </a:prstGeom>
              <a:blipFill>
                <a:blip r:embed="rId3"/>
                <a:stretch>
                  <a:fillRect l="-1509" t="-3390" r="-922" b="-406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4"/>
          <a:srcRect r="75291"/>
          <a:stretch/>
        </p:blipFill>
        <p:spPr>
          <a:xfrm>
            <a:off x="979450" y="3196209"/>
            <a:ext cx="1953756" cy="3590855"/>
          </a:xfrm>
          <a:prstGeom prst="rect">
            <a:avLst/>
          </a:prstGeom>
        </p:spPr>
      </p:pic>
    </p:spTree>
    <p:extLst>
      <p:ext uri="{BB962C8B-B14F-4D97-AF65-F5344CB8AC3E}">
        <p14:creationId xmlns:p14="http://schemas.microsoft.com/office/powerpoint/2010/main" val="233247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9133141" cy="360804"/>
              </a:xfrm>
              <a:prstGeom prst="rect">
                <a:avLst/>
              </a:prstGeom>
              <a:noFill/>
            </p:spPr>
            <p:txBody>
              <a:bodyPr wrap="none" lIns="0" tIns="0" rIns="0" bIns="0" rtlCol="0">
                <a:spAutoFit/>
              </a:bodyPr>
              <a:lstStyle/>
              <a:p>
                <a:pP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1" i="1" smtClean="0">
                        <a:latin typeface="Cambria Math" panose="02040503050406030204" pitchFamily="18" charset="0"/>
                      </a:rPr>
                      <m:t>𝑩𝑨𝑯</m:t>
                    </m:r>
                    <m:r>
                      <a:rPr lang="en-US" sz="2400" b="0" i="1" smtClean="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9133141" cy="360804"/>
              </a:xfrm>
              <a:prstGeom prst="rect">
                <a:avLst/>
              </a:prstGeom>
              <a:blipFill>
                <a:blip r:embed="rId3"/>
                <a:stretch>
                  <a:fillRect l="-1202" t="-3390" b="-406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4"/>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Tree>
    <p:extLst>
      <p:ext uri="{BB962C8B-B14F-4D97-AF65-F5344CB8AC3E}">
        <p14:creationId xmlns:p14="http://schemas.microsoft.com/office/powerpoint/2010/main" val="180788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BEC46FD-56AF-44F3-A25C-ED5361422C1C}"/>
                  </a:ext>
                </a:extLst>
              </p:cNvPr>
              <p:cNvSpPr txBox="1"/>
              <p:nvPr/>
            </p:nvSpPr>
            <p:spPr>
              <a:xfrm>
                <a:off x="1261872" y="2628901"/>
                <a:ext cx="9580893" cy="360804"/>
              </a:xfrm>
              <a:prstGeom prst="rect">
                <a:avLst/>
              </a:prstGeom>
              <a:noFill/>
            </p:spPr>
            <p:txBody>
              <a:bodyPr wrap="none" lIns="0" tIns="0" rIns="0" bIns="0" rtlCol="0">
                <a:spAutoFit/>
              </a:bodyPr>
              <a:lstStyle/>
              <a:p>
                <a:pP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1" i="1" smtClean="0">
                        <a:latin typeface="Cambria Math" panose="02040503050406030204" pitchFamily="18" charset="0"/>
                      </a:rPr>
                      <m:t>𝑩𝑨𝑯</m:t>
                    </m:r>
                    <m:r>
                      <a:rPr lang="en-US" sz="2400" b="0" i="1" smtClean="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5</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𝑨𝒔𝒑𝒆𝒄𝒕</m:t>
                        </m:r>
                      </m:e>
                    </m:d>
                  </m:oMath>
                </a14:m>
                <a:r>
                  <a:rPr lang="en-US" dirty="0"/>
                  <a:t> + RE</a:t>
                </a:r>
              </a:p>
            </p:txBody>
          </p:sp>
        </mc:Choice>
        <mc:Fallback>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261872" y="2628901"/>
                <a:ext cx="9580893" cy="360804"/>
              </a:xfrm>
              <a:prstGeom prst="rect">
                <a:avLst/>
              </a:prstGeom>
              <a:blipFill>
                <a:blip r:embed="rId4"/>
                <a:stretch>
                  <a:fillRect l="-1145" t="-3390" b="-40678"/>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Tree>
    <p:extLst>
      <p:ext uri="{BB962C8B-B14F-4D97-AF65-F5344CB8AC3E}">
        <p14:creationId xmlns:p14="http://schemas.microsoft.com/office/powerpoint/2010/main" val="28331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D627-D43E-492D-9F16-D9BA16253CB8}"/>
              </a:ext>
            </a:extLst>
          </p:cNvPr>
          <p:cNvSpPr>
            <a:spLocks noGrp="1"/>
          </p:cNvSpPr>
          <p:nvPr>
            <p:ph type="title"/>
          </p:nvPr>
        </p:nvSpPr>
        <p:spPr/>
        <p:txBody>
          <a:bodyPr/>
          <a:lstStyle/>
          <a:p>
            <a:r>
              <a:rPr lang="en-US" dirty="0"/>
              <a:t>Identifying a growth model</a:t>
            </a:r>
          </a:p>
        </p:txBody>
      </p:sp>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Content Placeholder 3">
            <a:extLst>
              <a:ext uri="{FF2B5EF4-FFF2-40B4-BE49-F238E27FC236}">
                <a16:creationId xmlns:a16="http://schemas.microsoft.com/office/drawing/2014/main" id="{F3ED6F87-2470-4B36-B8F5-1CA81C8B7C4D}"/>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45782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924845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E6BB-9A6A-5F4D-7DA4-8B80282C8600}"/>
              </a:ext>
            </a:extLst>
          </p:cNvPr>
          <p:cNvSpPr>
            <a:spLocks noGrp="1"/>
          </p:cNvSpPr>
          <p:nvPr>
            <p:ph type="title"/>
          </p:nvPr>
        </p:nvSpPr>
        <p:spPr/>
        <p:txBody>
          <a:bodyPr/>
          <a:lstStyle/>
          <a:p>
            <a:r>
              <a:rPr lang="en-US" dirty="0"/>
              <a:t>Mixtures vs. pure larch</a:t>
            </a:r>
          </a:p>
        </p:txBody>
      </p:sp>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p:txBody>
          <a:bodyPr/>
          <a:lstStyle/>
          <a:p>
            <a:r>
              <a:rPr lang="en-US" dirty="0"/>
              <a:t>Identified specific mixtures</a:t>
            </a:r>
          </a:p>
          <a:p>
            <a:pPr lvl="1"/>
            <a:r>
              <a:rPr lang="en-US" dirty="0"/>
              <a:t>Larch-lodgepole pine</a:t>
            </a:r>
          </a:p>
          <a:p>
            <a:pPr lvl="1"/>
            <a:r>
              <a:rPr lang="en-US" dirty="0"/>
              <a:t>Larch-Douglas-fir</a:t>
            </a:r>
          </a:p>
          <a:p>
            <a:pPr lvl="1"/>
            <a:r>
              <a:rPr lang="en-US" dirty="0"/>
              <a:t>Larch-larch</a:t>
            </a:r>
          </a:p>
          <a:p>
            <a:r>
              <a:rPr lang="en-US" dirty="0"/>
              <a:t>Fit model, allowing an offset for each mixture</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830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strike="sngStrike" dirty="0"/>
              <a:t>Identify differences in larch growth between mixtures and pure larch conditions</a:t>
            </a:r>
          </a:p>
          <a:p>
            <a:pPr marL="457200" indent="-457200">
              <a:buFont typeface="+mj-lt"/>
              <a:buAutoNum type="arabicPeriod"/>
            </a:pPr>
            <a:r>
              <a:rPr lang="en-US" sz="2400" b="1"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1709086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436C-C079-8C9C-7495-2753E743D5B2}"/>
              </a:ext>
            </a:extLst>
          </p:cNvPr>
          <p:cNvSpPr>
            <a:spLocks noGrp="1"/>
          </p:cNvSpPr>
          <p:nvPr>
            <p:ph type="title"/>
          </p:nvPr>
        </p:nvSpPr>
        <p:spPr/>
        <p:txBody>
          <a:bodyPr/>
          <a:lstStyle/>
          <a:p>
            <a:r>
              <a:rPr lang="en-US" dirty="0"/>
              <a:t>Comparing metrics</a:t>
            </a:r>
          </a:p>
        </p:txBody>
      </p:sp>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4C4B21C-2F06-4399-83F3-160EC08364E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40441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15AA-091B-EA94-278A-374ADFDC97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3AC4E4-5742-E4D3-4593-3212245BD66B}"/>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377AA57-CB37-0E59-3406-0A64A511948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01853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72838F2-FE74-7AAA-55A7-564FE7A732C0}"/>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000" i="1"/>
              <a:t>Larix occidentalis</a:t>
            </a:r>
            <a:r>
              <a:rPr lang="en-US" sz="5000"/>
              <a:t> – Western larch</a:t>
            </a:r>
            <a:endParaRPr lang="en-US" sz="5000" i="1"/>
          </a:p>
        </p:txBody>
      </p:sp>
      <p:pic>
        <p:nvPicPr>
          <p:cNvPr id="10" name="Picture 9" descr="A picture containing tree, outdoor, plant, forest&#10;&#10;Description automatically generated">
            <a:extLst>
              <a:ext uri="{FF2B5EF4-FFF2-40B4-BE49-F238E27FC236}">
                <a16:creationId xmlns:a16="http://schemas.microsoft.com/office/drawing/2014/main" id="{74721A41-A8A4-46A8-692E-C0DE69EFD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68" y="640081"/>
            <a:ext cx="2151698" cy="3825240"/>
          </a:xfrm>
          <a:prstGeom prst="rect">
            <a:avLst/>
          </a:prstGeom>
        </p:spPr>
      </p:pic>
      <p:pic>
        <p:nvPicPr>
          <p:cNvPr id="6" name="Content Placeholder 5" descr="A picture containing tree, outdoor&#10;&#10;Description automatically generated">
            <a:extLst>
              <a:ext uri="{FF2B5EF4-FFF2-40B4-BE49-F238E27FC236}">
                <a16:creationId xmlns:a16="http://schemas.microsoft.com/office/drawing/2014/main" id="{178A3A43-10E3-3751-589A-3C78DB786BF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6431703" y="1476852"/>
            <a:ext cx="3825240" cy="2151697"/>
          </a:xfrm>
          <a:prstGeom prst="rect">
            <a:avLst/>
          </a:prstGeom>
        </p:spPr>
      </p:pic>
    </p:spTree>
    <p:extLst>
      <p:ext uri="{BB962C8B-B14F-4D97-AF65-F5344CB8AC3E}">
        <p14:creationId xmlns:p14="http://schemas.microsoft.com/office/powerpoint/2010/main" val="240545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924B-CF26-293C-7CD9-76E6F455CE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229FDF4-280B-25B8-DF7A-BCC8EDAE16D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69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044D-7CDA-4215-BFD4-EC55A65FA04D}"/>
              </a:ext>
            </a:extLst>
          </p:cNvPr>
          <p:cNvSpPr>
            <a:spLocks noGrp="1"/>
          </p:cNvSpPr>
          <p:nvPr>
            <p:ph type="title"/>
          </p:nvPr>
        </p:nvSpPr>
        <p:spPr/>
        <p:txBody>
          <a:bodyPr/>
          <a:lstStyle/>
          <a:p>
            <a:endParaRPr lang="en-US"/>
          </a:p>
        </p:txBody>
      </p:sp>
      <p:sp>
        <p:nvSpPr>
          <p:cNvPr id="14" name="Content Placeholder 13">
            <a:extLst>
              <a:ext uri="{FF2B5EF4-FFF2-40B4-BE49-F238E27FC236}">
                <a16:creationId xmlns:a16="http://schemas.microsoft.com/office/drawing/2014/main" id="{4C1B6495-C2BC-47BE-8866-460E9883AACB}"/>
              </a:ext>
            </a:extLst>
          </p:cNvPr>
          <p:cNvSpPr>
            <a:spLocks noGrp="1"/>
          </p:cNvSpPr>
          <p:nvPr>
            <p:ph sz="half" idx="2"/>
          </p:nvPr>
        </p:nvSpPr>
        <p:spPr/>
        <p:txBody>
          <a:bodyPr/>
          <a:lstStyle/>
          <a:p>
            <a:endParaRPr lang="en-US" dirty="0"/>
          </a:p>
        </p:txBody>
      </p:sp>
      <p:pic>
        <p:nvPicPr>
          <p:cNvPr id="15" name="Picture 14">
            <a:extLst>
              <a:ext uri="{FF2B5EF4-FFF2-40B4-BE49-F238E27FC236}">
                <a16:creationId xmlns:a16="http://schemas.microsoft.com/office/drawing/2014/main" id="{F63F5AB2-C44A-48D4-82B8-A85B583CF3E9}"/>
              </a:ext>
            </a:extLst>
          </p:cNvPr>
          <p:cNvPicPr>
            <a:picLocks noChangeAspect="1"/>
          </p:cNvPicPr>
          <p:nvPr/>
        </p:nvPicPr>
        <p:blipFill rotWithShape="1">
          <a:blip r:embed="rId2"/>
          <a:srcRect l="15738" r="13829"/>
          <a:stretch/>
        </p:blipFill>
        <p:spPr>
          <a:xfrm>
            <a:off x="1162594" y="1252809"/>
            <a:ext cx="4963886" cy="4352381"/>
          </a:xfrm>
          <a:prstGeom prst="rect">
            <a:avLst/>
          </a:prstGeom>
        </p:spPr>
      </p:pic>
    </p:spTree>
    <p:extLst>
      <p:ext uri="{BB962C8B-B14F-4D97-AF65-F5344CB8AC3E}">
        <p14:creationId xmlns:p14="http://schemas.microsoft.com/office/powerpoint/2010/main" val="2337495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chemeClr val="accent1"/>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t>How can we best characterize this effect?</a:t>
            </a:r>
          </a:p>
          <a:p>
            <a:pPr lvl="1">
              <a:buFont typeface="Wingdings" panose="05000000000000000000" pitchFamily="2" charset="2"/>
              <a:buChar char="Ø"/>
            </a:pPr>
            <a:r>
              <a:rPr lang="en-US" sz="2000" b="1" dirty="0">
                <a:solidFill>
                  <a:schemeClr val="accent1"/>
                </a:solidFill>
              </a:rPr>
              <a:t>Both metrics used here displayed a similar impact</a:t>
            </a:r>
          </a:p>
          <a:p>
            <a:pPr lvl="1">
              <a:buFont typeface="Wingdings" panose="05000000000000000000" pitchFamily="2" charset="2"/>
              <a:buChar char="Ø"/>
            </a:pPr>
            <a:r>
              <a:rPr lang="en-US" sz="2000" b="1" dirty="0">
                <a:solidFill>
                  <a:schemeClr val="accent1"/>
                </a:solidFill>
              </a:rPr>
              <a:t>Species mixture had an increasing effect on growth</a:t>
            </a:r>
          </a:p>
        </p:txBody>
      </p:sp>
    </p:spTree>
    <p:extLst>
      <p:ext uri="{BB962C8B-B14F-4D97-AF65-F5344CB8AC3E}">
        <p14:creationId xmlns:p14="http://schemas.microsoft.com/office/powerpoint/2010/main" val="356785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pPr/>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F0FA4A3-DB92-4D2D-A232-46407CAAF37A}"/>
              </a:ext>
            </a:extLst>
          </p:cNvPr>
          <p:cNvPicPr>
            <a:picLocks noChangeAspect="1"/>
          </p:cNvPicPr>
          <p:nvPr/>
        </p:nvPicPr>
        <p:blipFill rotWithShape="1">
          <a:blip r:embed="rId4"/>
          <a:srcRect r="75045"/>
          <a:stretch/>
        </p:blipFill>
        <p:spPr>
          <a:xfrm>
            <a:off x="979451" y="3254983"/>
            <a:ext cx="1965630" cy="3237257"/>
          </a:xfrm>
          <a:prstGeom prst="rect">
            <a:avLst/>
          </a:prstGeom>
        </p:spPr>
      </p:pic>
    </p:spTree>
    <p:extLst>
      <p:ext uri="{BB962C8B-B14F-4D97-AF65-F5344CB8AC3E}">
        <p14:creationId xmlns:p14="http://schemas.microsoft.com/office/powerpoint/2010/main" val="3941716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311873" cy="360804"/>
              </a:xfrm>
              <a:prstGeom prst="rect">
                <a:avLst/>
              </a:prstGeom>
              <a:noFill/>
            </p:spPr>
            <p:txBody>
              <a:bodyPr wrap="none" lIns="0" tIns="0" rIns="0" bIns="0" rtlCol="0">
                <a:spAutoFit/>
              </a:bodyPr>
              <a:lstStyle/>
              <a:p>
                <a:pPr/>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a:latin typeface="Cambria Math" panose="02040503050406030204" pitchFamily="18" charset="0"/>
                          </a:rPr>
                          <m:t>𝑪𝒐𝒎𝒑𝒆𝒕𝒊𝒕𝒊𝒐𝒏</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311873" cy="360804"/>
              </a:xfrm>
              <a:prstGeom prst="rect">
                <a:avLst/>
              </a:prstGeom>
              <a:blipFill>
                <a:blip r:embed="rId3"/>
                <a:stretch>
                  <a:fillRect l="-1501" t="-3390" r="-917" b="-40678"/>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BB94E5-BB3C-4CF2-AB9B-8FD60C410050}"/>
              </a:ext>
            </a:extLst>
          </p:cNvPr>
          <p:cNvSpPr/>
          <p:nvPr/>
        </p:nvSpPr>
        <p:spPr>
          <a:xfrm>
            <a:off x="5146949" y="397949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DA0416E3-7541-468E-A024-238D5F70B220}"/>
              </a:ext>
            </a:extLst>
          </p:cNvPr>
          <p:cNvSpPr/>
          <p:nvPr/>
        </p:nvSpPr>
        <p:spPr>
          <a:xfrm>
            <a:off x="5146949" y="4781468"/>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7C2EDE1-B453-41C3-A50F-8E287232BFED}"/>
              </a:ext>
            </a:extLst>
          </p:cNvPr>
          <p:cNvSpPr txBox="1"/>
          <p:nvPr/>
        </p:nvSpPr>
        <p:spPr>
          <a:xfrm>
            <a:off x="5465658" y="4078948"/>
            <a:ext cx="1886674" cy="646331"/>
          </a:xfrm>
          <a:prstGeom prst="rect">
            <a:avLst/>
          </a:prstGeom>
          <a:noFill/>
        </p:spPr>
        <p:txBody>
          <a:bodyPr wrap="square" rtlCol="0">
            <a:spAutoFit/>
          </a:bodyPr>
          <a:lstStyle/>
          <a:p>
            <a:r>
              <a:rPr lang="en-US" dirty="0"/>
              <a:t>Individual tree variables</a:t>
            </a:r>
          </a:p>
        </p:txBody>
      </p:sp>
      <p:sp>
        <p:nvSpPr>
          <p:cNvPr id="24" name="TextBox 23">
            <a:extLst>
              <a:ext uri="{FF2B5EF4-FFF2-40B4-BE49-F238E27FC236}">
                <a16:creationId xmlns:a16="http://schemas.microsoft.com/office/drawing/2014/main" id="{9A277A2D-BF11-422D-8679-1B3B725759DD}"/>
              </a:ext>
            </a:extLst>
          </p:cNvPr>
          <p:cNvSpPr txBox="1"/>
          <p:nvPr/>
        </p:nvSpPr>
        <p:spPr>
          <a:xfrm>
            <a:off x="5465658" y="4804695"/>
            <a:ext cx="1886674" cy="646331"/>
          </a:xfrm>
          <a:prstGeom prst="rect">
            <a:avLst/>
          </a:prstGeom>
          <a:noFill/>
        </p:spPr>
        <p:txBody>
          <a:bodyPr wrap="square" rtlCol="0">
            <a:spAutoFit/>
          </a:bodyPr>
          <a:lstStyle/>
          <a:p>
            <a:r>
              <a:rPr lang="en-US" dirty="0"/>
              <a:t>Plot-level variables</a:t>
            </a:r>
          </a:p>
        </p:txBody>
      </p:sp>
      <p:pic>
        <p:nvPicPr>
          <p:cNvPr id="7" name="Picture 6">
            <a:extLst>
              <a:ext uri="{FF2B5EF4-FFF2-40B4-BE49-F238E27FC236}">
                <a16:creationId xmlns:a16="http://schemas.microsoft.com/office/drawing/2014/main" id="{FC4ADB64-21EB-442B-AE53-8F46991CD273}"/>
              </a:ext>
            </a:extLst>
          </p:cNvPr>
          <p:cNvPicPr>
            <a:picLocks noChangeAspect="1"/>
          </p:cNvPicPr>
          <p:nvPr/>
        </p:nvPicPr>
        <p:blipFill rotWithShape="1">
          <a:blip r:embed="rId4"/>
          <a:srcRect r="50168"/>
          <a:stretch/>
        </p:blipFill>
        <p:spPr>
          <a:xfrm>
            <a:off x="979451" y="3254983"/>
            <a:ext cx="3925058" cy="3237257"/>
          </a:xfrm>
          <a:prstGeom prst="rect">
            <a:avLst/>
          </a:prstGeom>
        </p:spPr>
      </p:pic>
    </p:spTree>
    <p:extLst>
      <p:ext uri="{BB962C8B-B14F-4D97-AF65-F5344CB8AC3E}">
        <p14:creationId xmlns:p14="http://schemas.microsoft.com/office/powerpoint/2010/main" val="4198499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pPr/>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𝑺𝒊𝒕𝒆</m:t>
                        </m:r>
                      </m:e>
                    </m:d>
                  </m:oMath>
                </a14:m>
                <a:r>
                  <a:rPr lang="en-US" dirty="0"/>
                  <a:t> +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25292"/>
          <a:stretch/>
        </p:blipFill>
        <p:spPr>
          <a:xfrm>
            <a:off x="979451" y="3254983"/>
            <a:ext cx="5884487" cy="3237257"/>
          </a:xfrm>
          <a:prstGeom prst="rect">
            <a:avLst/>
          </a:prstGeom>
        </p:spPr>
      </p:pic>
    </p:spTree>
    <p:extLst>
      <p:ext uri="{BB962C8B-B14F-4D97-AF65-F5344CB8AC3E}">
        <p14:creationId xmlns:p14="http://schemas.microsoft.com/office/powerpoint/2010/main" val="1920604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pPr/>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114"/>
          <a:stretch/>
        </p:blipFill>
        <p:spPr>
          <a:xfrm>
            <a:off x="979451" y="3254983"/>
            <a:ext cx="7867666" cy="3237257"/>
          </a:xfrm>
          <a:prstGeom prst="rect">
            <a:avLst/>
          </a:prstGeom>
        </p:spPr>
      </p:pic>
      <p:graphicFrame>
        <p:nvGraphicFramePr>
          <p:cNvPr id="4" name="Table 3">
            <a:extLst>
              <a:ext uri="{FF2B5EF4-FFF2-40B4-BE49-F238E27FC236}">
                <a16:creationId xmlns:a16="http://schemas.microsoft.com/office/drawing/2014/main" id="{21B1AB62-2CEC-47DD-B9F1-EF35D0223C90}"/>
              </a:ext>
            </a:extLst>
          </p:cNvPr>
          <p:cNvGraphicFramePr>
            <a:graphicFrameLocks noGrp="1"/>
          </p:cNvGraphicFramePr>
          <p:nvPr>
            <p:extLst>
              <p:ext uri="{D42A27DB-BD31-4B8C-83A1-F6EECF244321}">
                <p14:modId xmlns:p14="http://schemas.microsoft.com/office/powerpoint/2010/main" val="3442460118"/>
              </p:ext>
            </p:extLst>
          </p:nvPr>
        </p:nvGraphicFramePr>
        <p:xfrm>
          <a:off x="1233134" y="390575"/>
          <a:ext cx="7867668" cy="3237256"/>
        </p:xfrm>
        <a:graphic>
          <a:graphicData uri="http://schemas.openxmlformats.org/drawingml/2006/table">
            <a:tbl>
              <a:tblPr firstRow="1" bandRow="1">
                <a:tableStyleId>{5C22544A-7EE6-4342-B048-85BDC9FD1C3A}</a:tableStyleId>
              </a:tblPr>
              <a:tblGrid>
                <a:gridCol w="1966917">
                  <a:extLst>
                    <a:ext uri="{9D8B030D-6E8A-4147-A177-3AD203B41FA5}">
                      <a16:colId xmlns:a16="http://schemas.microsoft.com/office/drawing/2014/main" val="372291461"/>
                    </a:ext>
                  </a:extLst>
                </a:gridCol>
                <a:gridCol w="1966917">
                  <a:extLst>
                    <a:ext uri="{9D8B030D-6E8A-4147-A177-3AD203B41FA5}">
                      <a16:colId xmlns:a16="http://schemas.microsoft.com/office/drawing/2014/main" val="2313576464"/>
                    </a:ext>
                  </a:extLst>
                </a:gridCol>
                <a:gridCol w="1966917">
                  <a:extLst>
                    <a:ext uri="{9D8B030D-6E8A-4147-A177-3AD203B41FA5}">
                      <a16:colId xmlns:a16="http://schemas.microsoft.com/office/drawing/2014/main" val="3689430994"/>
                    </a:ext>
                  </a:extLst>
                </a:gridCol>
                <a:gridCol w="1966917">
                  <a:extLst>
                    <a:ext uri="{9D8B030D-6E8A-4147-A177-3AD203B41FA5}">
                      <a16:colId xmlns:a16="http://schemas.microsoft.com/office/drawing/2014/main" val="1638746498"/>
                    </a:ext>
                  </a:extLst>
                </a:gridCol>
              </a:tblGrid>
              <a:tr h="661093">
                <a:tc>
                  <a:txBody>
                    <a:bodyPr/>
                    <a:lstStyle/>
                    <a:p>
                      <a:r>
                        <a:rPr lang="en-US" dirty="0"/>
                        <a:t>Size</a:t>
                      </a:r>
                    </a:p>
                  </a:txBody>
                  <a:tcPr/>
                </a:tc>
                <a:tc>
                  <a:txBody>
                    <a:bodyPr/>
                    <a:lstStyle/>
                    <a:p>
                      <a:r>
                        <a:rPr lang="en-US" dirty="0"/>
                        <a:t>Competition</a:t>
                      </a:r>
                    </a:p>
                  </a:txBody>
                  <a:tcPr/>
                </a:tc>
                <a:tc>
                  <a:txBody>
                    <a:bodyPr/>
                    <a:lstStyle/>
                    <a:p>
                      <a:r>
                        <a:rPr lang="en-US" dirty="0"/>
                        <a:t>Site Productivity</a:t>
                      </a:r>
                    </a:p>
                  </a:txBody>
                  <a:tcPr/>
                </a:tc>
                <a:tc>
                  <a:txBody>
                    <a:bodyPr/>
                    <a:lstStyle/>
                    <a:p>
                      <a:r>
                        <a:rPr lang="en-US" dirty="0"/>
                        <a:t>Species mixing</a:t>
                      </a:r>
                    </a:p>
                  </a:txBody>
                  <a:tcPr/>
                </a:tc>
                <a:extLst>
                  <a:ext uri="{0D108BD9-81ED-4DB2-BD59-A6C34878D82A}">
                    <a16:rowId xmlns:a16="http://schemas.microsoft.com/office/drawing/2014/main" val="3049936895"/>
                  </a:ext>
                </a:extLst>
              </a:tr>
              <a:tr h="383014">
                <a:tc>
                  <a:txBody>
                    <a:bodyPr/>
                    <a:lstStyle/>
                    <a:p>
                      <a:r>
                        <a:rPr lang="en-US" dirty="0"/>
                        <a:t>DBH</a:t>
                      </a:r>
                    </a:p>
                  </a:txBody>
                  <a:tcPr/>
                </a:tc>
                <a:tc>
                  <a:txBody>
                    <a:bodyPr/>
                    <a:lstStyle/>
                    <a:p>
                      <a:r>
                        <a:rPr lang="en-US" dirty="0"/>
                        <a:t>DBH:QMD</a:t>
                      </a:r>
                    </a:p>
                  </a:txBody>
                  <a:tcPr/>
                </a:tc>
                <a:tc>
                  <a:txBody>
                    <a:bodyPr/>
                    <a:lstStyle/>
                    <a:p>
                      <a:r>
                        <a:rPr lang="en-US" dirty="0"/>
                        <a:t>Slope</a:t>
                      </a:r>
                    </a:p>
                  </a:txBody>
                  <a:tcPr/>
                </a:tc>
                <a:tc>
                  <a:txBody>
                    <a:bodyPr/>
                    <a:lstStyle/>
                    <a:p>
                      <a:r>
                        <a:rPr lang="en-US" dirty="0"/>
                        <a:t>CCF</a:t>
                      </a:r>
                    </a:p>
                  </a:txBody>
                  <a:tcPr/>
                </a:tc>
                <a:extLst>
                  <a:ext uri="{0D108BD9-81ED-4DB2-BD59-A6C34878D82A}">
                    <a16:rowId xmlns:a16="http://schemas.microsoft.com/office/drawing/2014/main" val="1013513384"/>
                  </a:ext>
                </a:extLst>
              </a:tr>
              <a:tr h="383014">
                <a:tc>
                  <a:txBody>
                    <a:bodyPr/>
                    <a:lstStyle/>
                    <a:p>
                      <a:r>
                        <a:rPr lang="en-US" dirty="0"/>
                        <a:t>Tree basal area</a:t>
                      </a:r>
                    </a:p>
                  </a:txBody>
                  <a:tcPr/>
                </a:tc>
                <a:tc>
                  <a:txBody>
                    <a:bodyPr/>
                    <a:lstStyle/>
                    <a:p>
                      <a:r>
                        <a:rPr lang="en-US" dirty="0"/>
                        <a:t>BAL</a:t>
                      </a:r>
                    </a:p>
                  </a:txBody>
                  <a:tcPr/>
                </a:tc>
                <a:tc>
                  <a:txBody>
                    <a:bodyPr/>
                    <a:lstStyle/>
                    <a:p>
                      <a:r>
                        <a:rPr lang="en-US" dirty="0"/>
                        <a:t>Aspect</a:t>
                      </a:r>
                    </a:p>
                  </a:txBody>
                  <a:tcPr/>
                </a:tc>
                <a:tc>
                  <a:txBody>
                    <a:bodyPr/>
                    <a:lstStyle/>
                    <a:p>
                      <a:r>
                        <a:rPr lang="en-US" dirty="0"/>
                        <a:t>Purity of Larch</a:t>
                      </a:r>
                    </a:p>
                  </a:txBody>
                  <a:tcPr/>
                </a:tc>
                <a:extLst>
                  <a:ext uri="{0D108BD9-81ED-4DB2-BD59-A6C34878D82A}">
                    <a16:rowId xmlns:a16="http://schemas.microsoft.com/office/drawing/2014/main" val="2322435408"/>
                  </a:ext>
                </a:extLst>
              </a:tr>
              <a:tr h="661093">
                <a:tc>
                  <a:txBody>
                    <a:bodyPr/>
                    <a:lstStyle/>
                    <a:p>
                      <a:endParaRPr lang="en-US" dirty="0"/>
                    </a:p>
                  </a:txBody>
                  <a:tcPr/>
                </a:tc>
                <a:tc>
                  <a:txBody>
                    <a:bodyPr/>
                    <a:lstStyle/>
                    <a:p>
                      <a:r>
                        <a:rPr lang="en-US" dirty="0"/>
                        <a:t>TPH</a:t>
                      </a:r>
                    </a:p>
                  </a:txBody>
                  <a:tcPr/>
                </a:tc>
                <a:tc>
                  <a:txBody>
                    <a:bodyPr/>
                    <a:lstStyle/>
                    <a:p>
                      <a:r>
                        <a:rPr lang="en-US" dirty="0"/>
                        <a:t>Elevation</a:t>
                      </a:r>
                    </a:p>
                  </a:txBody>
                  <a:tcPr/>
                </a:tc>
                <a:tc>
                  <a:txBody>
                    <a:bodyPr/>
                    <a:lstStyle/>
                    <a:p>
                      <a:r>
                        <a:rPr lang="en-US" dirty="0"/>
                        <a:t>Shade intolerance</a:t>
                      </a:r>
                    </a:p>
                  </a:txBody>
                  <a:tcPr/>
                </a:tc>
                <a:extLst>
                  <a:ext uri="{0D108BD9-81ED-4DB2-BD59-A6C34878D82A}">
                    <a16:rowId xmlns:a16="http://schemas.microsoft.com/office/drawing/2014/main" val="516825198"/>
                  </a:ext>
                </a:extLst>
              </a:tr>
              <a:tr h="383014">
                <a:tc>
                  <a:txBody>
                    <a:bodyPr/>
                    <a:lstStyle/>
                    <a:p>
                      <a:endParaRPr lang="en-US"/>
                    </a:p>
                  </a:txBody>
                  <a:tcPr/>
                </a:tc>
                <a:tc>
                  <a:txBody>
                    <a:bodyPr/>
                    <a:lstStyle/>
                    <a:p>
                      <a:r>
                        <a:rPr lang="en-US" dirty="0"/>
                        <a:t>BAH</a:t>
                      </a:r>
                    </a:p>
                  </a:txBody>
                  <a:tcPr/>
                </a:tc>
                <a:tc>
                  <a:txBody>
                    <a:bodyPr/>
                    <a:lstStyle/>
                    <a:p>
                      <a:r>
                        <a:rPr lang="en-US" dirty="0"/>
                        <a:t>Site Index</a:t>
                      </a:r>
                    </a:p>
                  </a:txBody>
                  <a:tcPr/>
                </a:tc>
                <a:tc>
                  <a:txBody>
                    <a:bodyPr/>
                    <a:lstStyle/>
                    <a:p>
                      <a:endParaRPr lang="en-US"/>
                    </a:p>
                  </a:txBody>
                  <a:tcPr/>
                </a:tc>
                <a:extLst>
                  <a:ext uri="{0D108BD9-81ED-4DB2-BD59-A6C34878D82A}">
                    <a16:rowId xmlns:a16="http://schemas.microsoft.com/office/drawing/2014/main" val="1729276598"/>
                  </a:ext>
                </a:extLst>
              </a:tr>
              <a:tr h="383014">
                <a:tc>
                  <a:txBody>
                    <a:bodyPr/>
                    <a:lstStyle/>
                    <a:p>
                      <a:endParaRPr lang="en-US"/>
                    </a:p>
                  </a:txBody>
                  <a:tcPr/>
                </a:tc>
                <a:tc>
                  <a:txBody>
                    <a:bodyPr/>
                    <a:lstStyle/>
                    <a:p>
                      <a:endParaRPr lang="en-US" dirty="0"/>
                    </a:p>
                  </a:txBody>
                  <a:tcPr/>
                </a:tc>
                <a:tc>
                  <a:txBody>
                    <a:bodyPr/>
                    <a:lstStyle/>
                    <a:p>
                      <a:r>
                        <a:rPr lang="en-US" dirty="0" err="1"/>
                        <a:t>Heatload</a:t>
                      </a:r>
                      <a:endParaRPr lang="en-US" dirty="0"/>
                    </a:p>
                  </a:txBody>
                  <a:tcPr/>
                </a:tc>
                <a:tc>
                  <a:txBody>
                    <a:bodyPr/>
                    <a:lstStyle/>
                    <a:p>
                      <a:endParaRPr lang="en-US" dirty="0"/>
                    </a:p>
                  </a:txBody>
                  <a:tcPr/>
                </a:tc>
                <a:extLst>
                  <a:ext uri="{0D108BD9-81ED-4DB2-BD59-A6C34878D82A}">
                    <a16:rowId xmlns:a16="http://schemas.microsoft.com/office/drawing/2014/main" val="1261521258"/>
                  </a:ext>
                </a:extLst>
              </a:tr>
              <a:tr h="383014">
                <a:tc>
                  <a:txBody>
                    <a:bodyPr/>
                    <a:lstStyle/>
                    <a:p>
                      <a:endParaRPr lang="en-US"/>
                    </a:p>
                  </a:txBody>
                  <a:tcPr/>
                </a:tc>
                <a:tc>
                  <a:txBody>
                    <a:bodyPr/>
                    <a:lstStyle/>
                    <a:p>
                      <a:endParaRPr lang="en-US"/>
                    </a:p>
                  </a:txBody>
                  <a:tcPr/>
                </a:tc>
                <a:tc>
                  <a:txBody>
                    <a:bodyPr/>
                    <a:lstStyle/>
                    <a:p>
                      <a:r>
                        <a:rPr lang="en-US" dirty="0"/>
                        <a:t>Stand-intercept</a:t>
                      </a:r>
                    </a:p>
                  </a:txBody>
                  <a:tcPr/>
                </a:tc>
                <a:tc>
                  <a:txBody>
                    <a:bodyPr/>
                    <a:lstStyle/>
                    <a:p>
                      <a:endParaRPr lang="en-US" dirty="0"/>
                    </a:p>
                  </a:txBody>
                  <a:tcPr/>
                </a:tc>
                <a:extLst>
                  <a:ext uri="{0D108BD9-81ED-4DB2-BD59-A6C34878D82A}">
                    <a16:rowId xmlns:a16="http://schemas.microsoft.com/office/drawing/2014/main" val="1030127741"/>
                  </a:ext>
                </a:extLst>
              </a:tr>
            </a:tbl>
          </a:graphicData>
        </a:graphic>
      </p:graphicFrame>
    </p:spTree>
    <p:extLst>
      <p:ext uri="{BB962C8B-B14F-4D97-AF65-F5344CB8AC3E}">
        <p14:creationId xmlns:p14="http://schemas.microsoft.com/office/powerpoint/2010/main" val="1766789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E50-4730-4BC5-9594-24E2A4B13D65}"/>
              </a:ext>
            </a:extLst>
          </p:cNvPr>
          <p:cNvSpPr>
            <a:spLocks noGrp="1"/>
          </p:cNvSpPr>
          <p:nvPr>
            <p:ph type="title"/>
          </p:nvPr>
        </p:nvSpPr>
        <p:spPr/>
        <p:txBody>
          <a:bodyPr/>
          <a:lstStyle/>
          <a:p>
            <a:r>
              <a:rPr lang="en-US" dirty="0"/>
              <a:t>Methods: BAI GAM</a:t>
            </a:r>
          </a:p>
        </p:txBody>
      </p:sp>
      <p:sp>
        <p:nvSpPr>
          <p:cNvPr id="3" name="Content Placeholder 2">
            <a:extLst>
              <a:ext uri="{FF2B5EF4-FFF2-40B4-BE49-F238E27FC236}">
                <a16:creationId xmlns:a16="http://schemas.microsoft.com/office/drawing/2014/main" id="{8612FE46-F5A7-4FB4-A5CE-C9B2841141D9}"/>
              </a:ext>
            </a:extLst>
          </p:cNvPr>
          <p:cNvSpPr>
            <a:spLocks noGrp="1"/>
          </p:cNvSpPr>
          <p:nvPr>
            <p:ph idx="1"/>
          </p:nvPr>
        </p:nvSpPr>
        <p:spPr>
          <a:xfrm>
            <a:off x="1261872" y="1828800"/>
            <a:ext cx="9692640" cy="2523281"/>
          </a:xfrm>
        </p:spPr>
        <p:txBody>
          <a:bodyPr/>
          <a:lstStyle/>
          <a:p>
            <a:r>
              <a:rPr lang="en-US" dirty="0"/>
              <a:t>Modeling BAI to determine if/how species-mix alters growth</a:t>
            </a:r>
          </a:p>
          <a:p>
            <a:r>
              <a:rPr lang="en-US" dirty="0"/>
              <a:t>Using Generalized Additive Modeling (GAM)</a:t>
            </a:r>
          </a:p>
          <a:p>
            <a:pPr lvl="1"/>
            <a:r>
              <a:rPr lang="en-US" dirty="0"/>
              <a:t>Using RMSE for model selection</a:t>
            </a:r>
          </a:p>
          <a:p>
            <a:r>
              <a:rPr lang="en-US" dirty="0"/>
              <a:t>Construct base-model in iterations: variable group-by-variable group</a:t>
            </a:r>
          </a:p>
          <a:p>
            <a:pPr lvl="1"/>
            <a:r>
              <a:rPr lang="en-US" dirty="0"/>
              <a:t>Size, Site, Density &amp; Competition (tree-variables, plot 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5FD397-1599-40DB-B567-07F4CF8198FC}"/>
                  </a:ext>
                </a:extLst>
              </p:cNvPr>
              <p:cNvSpPr txBox="1"/>
              <p:nvPr/>
            </p:nvSpPr>
            <p:spPr>
              <a:xfrm>
                <a:off x="1041139" y="4352081"/>
                <a:ext cx="9888989" cy="6463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𝑆𝑝𝑒𝑐𝑖𝑒𝑠</m:t>
                      </m:r>
                      <m:r>
                        <a:rPr lang="en-US" sz="2400" i="1">
                          <a:latin typeface="Cambria Math" panose="02040503050406030204" pitchFamily="18" charset="0"/>
                        </a:rPr>
                        <m:t>−</m:t>
                      </m:r>
                      <m:r>
                        <a:rPr lang="en-US" sz="2400" i="1">
                          <a:latin typeface="Cambria Math" panose="02040503050406030204" pitchFamily="18" charset="0"/>
                        </a:rPr>
                        <m:t>𝑀𝑖𝑥𝑖𝑛𝑔</m:t>
                      </m:r>
                      <m:r>
                        <a:rPr lang="en-US" sz="2400" i="1">
                          <a:latin typeface="Cambria Math" panose="02040503050406030204" pitchFamily="18" charset="0"/>
                        </a:rPr>
                        <m:t>)</m:t>
                      </m:r>
                    </m:oMath>
                  </m:oMathPara>
                </a14:m>
                <a:endParaRPr lang="en-US" sz="2400" dirty="0"/>
              </a:p>
              <a:p>
                <a:endParaRPr lang="en-US" dirty="0"/>
              </a:p>
            </p:txBody>
          </p:sp>
        </mc:Choice>
        <mc:Fallback xmlns="">
          <p:sp>
            <p:nvSpPr>
              <p:cNvPr id="4" name="TextBox 3">
                <a:extLst>
                  <a:ext uri="{FF2B5EF4-FFF2-40B4-BE49-F238E27FC236}">
                    <a16:creationId xmlns:a16="http://schemas.microsoft.com/office/drawing/2014/main" id="{C65FD397-1599-40DB-B567-07F4CF8198FC}"/>
                  </a:ext>
                </a:extLst>
              </p:cNvPr>
              <p:cNvSpPr txBox="1">
                <a:spLocks noRot="1" noChangeAspect="1" noMove="1" noResize="1" noEditPoints="1" noAdjustHandles="1" noChangeArrowheads="1" noChangeShapeType="1" noTextEdit="1"/>
              </p:cNvSpPr>
              <p:nvPr/>
            </p:nvSpPr>
            <p:spPr>
              <a:xfrm>
                <a:off x="1041139" y="4352081"/>
                <a:ext cx="9888989" cy="646331"/>
              </a:xfrm>
              <a:prstGeom prst="rect">
                <a:avLst/>
              </a:prstGeom>
              <a:blipFill>
                <a:blip r:embed="rId3"/>
                <a:stretch>
                  <a:fillRect l="-185" r="-55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61A794A8-BC0C-437B-AF57-C74DC261EB0A}"/>
              </a:ext>
            </a:extLst>
          </p:cNvPr>
          <p:cNvSpPr/>
          <p:nvPr/>
        </p:nvSpPr>
        <p:spPr>
          <a:xfrm rot="5400000">
            <a:off x="3987326" y="2052226"/>
            <a:ext cx="750591" cy="6642966"/>
          </a:xfrm>
          <a:prstGeom prst="rightBrace">
            <a:avLst>
              <a:gd name="adj1" fmla="val 984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5B26A72-F53D-45DA-BD93-21490BE5F9AF}"/>
              </a:ext>
            </a:extLst>
          </p:cNvPr>
          <p:cNvSpPr txBox="1"/>
          <p:nvPr/>
        </p:nvSpPr>
        <p:spPr>
          <a:xfrm>
            <a:off x="3771180" y="5749005"/>
            <a:ext cx="1489752" cy="369332"/>
          </a:xfrm>
          <a:prstGeom prst="rect">
            <a:avLst/>
          </a:prstGeom>
          <a:noFill/>
        </p:spPr>
        <p:txBody>
          <a:bodyPr wrap="square" rtlCol="0">
            <a:spAutoFit/>
          </a:bodyPr>
          <a:lstStyle/>
          <a:p>
            <a:r>
              <a:rPr lang="en-US" dirty="0"/>
              <a:t>Base model</a:t>
            </a:r>
          </a:p>
        </p:txBody>
      </p:sp>
    </p:spTree>
    <p:extLst>
      <p:ext uri="{BB962C8B-B14F-4D97-AF65-F5344CB8AC3E}">
        <p14:creationId xmlns:p14="http://schemas.microsoft.com/office/powerpoint/2010/main" val="1937254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p:txBody>
          <a:bodyPr/>
          <a:lstStyle/>
          <a:p>
            <a:r>
              <a:rPr lang="en-US" i="1" dirty="0"/>
              <a:t>Larix occidentalis</a:t>
            </a:r>
            <a:r>
              <a:rPr lang="en-US" dirty="0"/>
              <a:t> – Western larch</a:t>
            </a:r>
            <a:endParaRPr lang="en-US" i="1" dirty="0"/>
          </a:p>
        </p:txBody>
      </p:sp>
      <p:sp>
        <p:nvSpPr>
          <p:cNvPr id="4" name="Content Placeholder 3">
            <a:extLst>
              <a:ext uri="{FF2B5EF4-FFF2-40B4-BE49-F238E27FC236}">
                <a16:creationId xmlns:a16="http://schemas.microsoft.com/office/drawing/2014/main" id="{4A6EA57E-CA4A-DB97-2BD9-BD8C5AE9CF26}"/>
              </a:ext>
            </a:extLst>
          </p:cNvPr>
          <p:cNvSpPr>
            <a:spLocks noGrp="1"/>
          </p:cNvSpPr>
          <p:nvPr>
            <p:ph idx="1"/>
          </p:nvPr>
        </p:nvSpPr>
        <p:spPr/>
        <p:txBody>
          <a:bodyPr/>
          <a:lstStyle/>
          <a:p>
            <a:endParaRPr lang="en-US"/>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55" y="2413195"/>
            <a:ext cx="4379157" cy="291943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1030078" y="2408523"/>
            <a:ext cx="5311740" cy="2924110"/>
          </a:xfrm>
          <a:prstGeom prst="rect">
            <a:avLst/>
          </a:prstGeom>
        </p:spPr>
      </p:pic>
    </p:spTree>
    <p:extLst>
      <p:ext uri="{BB962C8B-B14F-4D97-AF65-F5344CB8AC3E}">
        <p14:creationId xmlns:p14="http://schemas.microsoft.com/office/powerpoint/2010/main" val="1306702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BE0D-FB8E-7419-45E9-7F47D07073C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p:txBody>
          <a:bodyPr>
            <a:normAutofit/>
          </a:bodyPr>
          <a:lstStyle/>
          <a:p>
            <a:r>
              <a:rPr lang="en-US" sz="2400" dirty="0"/>
              <a:t>After accounting for other factors, how does community composition impact the growth of western larch?</a:t>
            </a:r>
          </a:p>
          <a:p>
            <a:endParaRPr lang="en-US" sz="2400" dirty="0"/>
          </a:p>
          <a:p>
            <a:endParaRPr lang="en-US" sz="2400" dirty="0"/>
          </a:p>
          <a:p>
            <a:r>
              <a:rPr lang="en-US" sz="2400" dirty="0"/>
              <a:t>How can species-mixing effects be captured within an individual tree growth model?</a:t>
            </a:r>
          </a:p>
        </p:txBody>
      </p:sp>
    </p:spTree>
    <p:extLst>
      <p:ext uri="{BB962C8B-B14F-4D97-AF65-F5344CB8AC3E}">
        <p14:creationId xmlns:p14="http://schemas.microsoft.com/office/powerpoint/2010/main" val="356181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Identify a growth model (without species-mixing)</a:t>
            </a:r>
          </a:p>
          <a:p>
            <a:pPr marL="457200" indent="-457200">
              <a:buFont typeface="+mj-lt"/>
              <a:buAutoNum type="arabicPeriod"/>
            </a:pPr>
            <a:r>
              <a:rPr lang="en-US" sz="2400"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1261872" y="365760"/>
            <a:ext cx="4062567" cy="1325562"/>
          </a:xfrm>
        </p:spPr>
        <p:txBody>
          <a:bodyPr/>
          <a:lstStyle/>
          <a:p>
            <a:r>
              <a:rPr lang="en-US" dirty="0"/>
              <a:t>PGP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5801851" y="1691322"/>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6" name="Picture 5" descr="A couple of people hiking in the woods&#10;&#10;Description automatically generated with medium confidence">
            <a:extLst>
              <a:ext uri="{FF2B5EF4-FFF2-40B4-BE49-F238E27FC236}">
                <a16:creationId xmlns:a16="http://schemas.microsoft.com/office/drawing/2014/main" id="{6458001D-54C0-63A6-B30C-3FDD4337C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851" y="3147822"/>
            <a:ext cx="4062567" cy="3046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427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Identify a growth model (without species-mixing)</a:t>
            </a:r>
          </a:p>
          <a:p>
            <a:pPr marL="457200" indent="-457200">
              <a:buFont typeface="+mj-lt"/>
              <a:buAutoNum type="arabicPeriod"/>
            </a:pPr>
            <a:r>
              <a:rPr lang="en-US" sz="2400"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1600200"/>
          </a:xfrm>
        </p:spPr>
        <p:txBody>
          <a:bodyPr/>
          <a:lstStyle/>
          <a:p>
            <a:r>
              <a:rPr lang="en-US" dirty="0"/>
              <a:t>Annual growth- Basal area increment (BAI) </a:t>
            </a:r>
          </a:p>
          <a:p>
            <a:r>
              <a:rPr lang="en-US" dirty="0">
                <a:solidFill>
                  <a:schemeClr val="tx2">
                    <a:lumMod val="40000"/>
                    <a:lumOff val="60000"/>
                  </a:schemeClr>
                </a:solidFill>
              </a:rPr>
              <a:t>Relationship with Size, Competition, and site Productivity (SCP)</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pPr/>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solidFill>
                          <a:schemeClr val="tx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𝑆𝑖𝑧𝑒</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𝐶𝑜𝑚𝑝𝑒𝑡𝑖𝑡𝑖𝑜𝑛</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3</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𝑆𝑖𝑡𝑒</m:t>
                        </m:r>
                      </m:e>
                    </m:d>
                  </m:oMath>
                </a14:m>
                <a:r>
                  <a:rPr lang="en-US" dirty="0">
                    <a:solidFill>
                      <a:schemeClr val="bg1"/>
                    </a:solidFill>
                  </a:rPr>
                  <a:t> + RE</a:t>
                </a:r>
                <a:endParaRPr lang="en-US" dirty="0"/>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55A7CFF-7CAF-4A80-B0E6-0913EDF1A134}"/>
              </a:ext>
            </a:extLst>
          </p:cNvPr>
          <p:cNvPicPr>
            <a:picLocks noChangeAspect="1"/>
          </p:cNvPicPr>
          <p:nvPr/>
        </p:nvPicPr>
        <p:blipFill>
          <a:blip r:embed="rId4"/>
          <a:stretch>
            <a:fillRect/>
          </a:stretch>
        </p:blipFill>
        <p:spPr>
          <a:xfrm>
            <a:off x="2819744" y="4064763"/>
            <a:ext cx="4031468" cy="2489704"/>
          </a:xfrm>
          <a:prstGeom prst="rect">
            <a:avLst/>
          </a:prstGeom>
        </p:spPr>
      </p:pic>
    </p:spTree>
    <p:extLst>
      <p:ext uri="{BB962C8B-B14F-4D97-AF65-F5344CB8AC3E}">
        <p14:creationId xmlns:p14="http://schemas.microsoft.com/office/powerpoint/2010/main" val="1622887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1600200"/>
          </a:xfrm>
        </p:spPr>
        <p:txBody>
          <a:bodyPr/>
          <a:lstStyle/>
          <a:p>
            <a:r>
              <a:rPr lang="en-US" dirty="0">
                <a:solidFill>
                  <a:schemeClr val="tx2">
                    <a:lumMod val="40000"/>
                    <a:lumOff val="60000"/>
                  </a:schemeClr>
                </a:solidFill>
              </a:rPr>
              <a:t>Annual growth- Basal area increment (BAI) </a:t>
            </a:r>
          </a:p>
          <a:p>
            <a:r>
              <a:rPr lang="en-US" dirty="0"/>
              <a:t>Relationship with Size, Competition, and site Productivity (SCP)</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pPr/>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B3BFC01-4A70-4B66-A752-EA9F26581181}"/>
              </a:ext>
            </a:extLst>
          </p:cNvPr>
          <p:cNvPicPr>
            <a:picLocks noChangeAspect="1"/>
          </p:cNvPicPr>
          <p:nvPr/>
        </p:nvPicPr>
        <p:blipFill>
          <a:blip r:embed="rId4"/>
          <a:stretch>
            <a:fillRect/>
          </a:stretch>
        </p:blipFill>
        <p:spPr>
          <a:xfrm>
            <a:off x="2870124" y="4064763"/>
            <a:ext cx="3930707" cy="2427477"/>
          </a:xfrm>
          <a:prstGeom prst="rect">
            <a:avLst/>
          </a:prstGeom>
        </p:spPr>
      </p:pic>
      <p:pic>
        <p:nvPicPr>
          <p:cNvPr id="9" name="Picture 8">
            <a:extLst>
              <a:ext uri="{FF2B5EF4-FFF2-40B4-BE49-F238E27FC236}">
                <a16:creationId xmlns:a16="http://schemas.microsoft.com/office/drawing/2014/main" id="{BA99B7CA-0B92-47B0-BBBD-7AEF38763440}"/>
              </a:ext>
            </a:extLst>
          </p:cNvPr>
          <p:cNvPicPr>
            <a:picLocks noChangeAspect="1"/>
          </p:cNvPicPr>
          <p:nvPr/>
        </p:nvPicPr>
        <p:blipFill>
          <a:blip r:embed="rId5"/>
          <a:stretch>
            <a:fillRect/>
          </a:stretch>
        </p:blipFill>
        <p:spPr>
          <a:xfrm>
            <a:off x="2870124" y="4064763"/>
            <a:ext cx="3930707" cy="2427477"/>
          </a:xfrm>
          <a:prstGeom prst="rect">
            <a:avLst/>
          </a:prstGeom>
        </p:spPr>
      </p:pic>
    </p:spTree>
    <p:extLst>
      <p:ext uri="{BB962C8B-B14F-4D97-AF65-F5344CB8AC3E}">
        <p14:creationId xmlns:p14="http://schemas.microsoft.com/office/powerpoint/2010/main" val="304552155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306</TotalTime>
  <Words>2824</Words>
  <Application>Microsoft Office PowerPoint</Application>
  <PresentationFormat>Widescreen</PresentationFormat>
  <Paragraphs>254</Paragraphs>
  <Slides>27</Slides>
  <Notes>23</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Larix occidentalis – Western larch</vt:lpstr>
      <vt:lpstr>Questions</vt:lpstr>
      <vt:lpstr>Objectives</vt:lpstr>
      <vt:lpstr>PGP Data</vt:lpstr>
      <vt:lpstr>Objectives</vt:lpstr>
      <vt:lpstr>Identifying a growth model</vt:lpstr>
      <vt:lpstr>Identifying a growth model</vt:lpstr>
      <vt:lpstr>Identifying a growth model</vt:lpstr>
      <vt:lpstr>Identifying a growth model</vt:lpstr>
      <vt:lpstr>Identifying a growth model</vt:lpstr>
      <vt:lpstr>Identifying a growth model</vt:lpstr>
      <vt:lpstr>Identifying a growth model</vt:lpstr>
      <vt:lpstr>Objectives</vt:lpstr>
      <vt:lpstr>Mixtures vs. pure larch</vt:lpstr>
      <vt:lpstr>Objectives</vt:lpstr>
      <vt:lpstr>Comparing metrics</vt:lpstr>
      <vt:lpstr>PowerPoint Presentation</vt:lpstr>
      <vt:lpstr>PowerPoint Presentation</vt:lpstr>
      <vt:lpstr>PowerPoint Presentation</vt:lpstr>
      <vt:lpstr>Objectives</vt:lpstr>
      <vt:lpstr>Identifying a growth model</vt:lpstr>
      <vt:lpstr>Identifying a growth model</vt:lpstr>
      <vt:lpstr>Identifying a growth model</vt:lpstr>
      <vt:lpstr>Identifying a growth model</vt:lpstr>
      <vt:lpstr>Methods: BAI GAM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Mercado, Christian</cp:lastModifiedBy>
  <cp:revision>27</cp:revision>
  <dcterms:created xsi:type="dcterms:W3CDTF">2022-09-03T20:45:28Z</dcterms:created>
  <dcterms:modified xsi:type="dcterms:W3CDTF">2022-09-06T23:34:24Z</dcterms:modified>
</cp:coreProperties>
</file>